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5" r:id="rId6"/>
    <p:sldId id="261" r:id="rId7"/>
    <p:sldId id="256"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58"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7283BD-C556-449C-9A3F-9463D69102B8}"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4740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283BD-C556-449C-9A3F-9463D69102B8}"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256694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283BD-C556-449C-9A3F-9463D69102B8}"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398370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283BD-C556-449C-9A3F-9463D69102B8}"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269141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283BD-C556-449C-9A3F-9463D69102B8}"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387290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7283BD-C556-449C-9A3F-9463D69102B8}"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14201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7283BD-C556-449C-9A3F-9463D69102B8}"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199486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7283BD-C556-449C-9A3F-9463D69102B8}"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305724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283BD-C556-449C-9A3F-9463D69102B8}"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50367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283BD-C556-449C-9A3F-9463D69102B8}"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357362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283BD-C556-449C-9A3F-9463D69102B8}"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57738-2355-4134-BCF1-E532F3961A2E}" type="slidenum">
              <a:rPr lang="en-US" smtClean="0"/>
              <a:t>‹#›</a:t>
            </a:fld>
            <a:endParaRPr lang="en-US"/>
          </a:p>
        </p:txBody>
      </p:sp>
    </p:spTree>
    <p:extLst>
      <p:ext uri="{BB962C8B-B14F-4D97-AF65-F5344CB8AC3E}">
        <p14:creationId xmlns:p14="http://schemas.microsoft.com/office/powerpoint/2010/main" val="405749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283BD-C556-449C-9A3F-9463D69102B8}" type="datetimeFigureOut">
              <a:rPr lang="en-US" smtClean="0"/>
              <a:t>7/14/2021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57738-2355-4134-BCF1-E532F3961A2E}" type="slidenum">
              <a:rPr lang="en-US" smtClean="0"/>
              <a:t>‹#›</a:t>
            </a:fld>
            <a:endParaRPr lang="en-US"/>
          </a:p>
        </p:txBody>
      </p:sp>
    </p:spTree>
    <p:extLst>
      <p:ext uri="{BB962C8B-B14F-4D97-AF65-F5344CB8AC3E}">
        <p14:creationId xmlns:p14="http://schemas.microsoft.com/office/powerpoint/2010/main" val="419904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0"/>
            <a:ext cx="1714500" cy="2114550"/>
          </a:xfrm>
          <a:prstGeom prst="rect">
            <a:avLst/>
          </a:prstGeom>
        </p:spPr>
      </p:pic>
      <p:sp>
        <p:nvSpPr>
          <p:cNvPr id="2" name="Rectangle 1"/>
          <p:cNvSpPr/>
          <p:nvPr/>
        </p:nvSpPr>
        <p:spPr>
          <a:xfrm>
            <a:off x="1461993" y="839151"/>
            <a:ext cx="6546792" cy="1862048"/>
          </a:xfrm>
          <a:prstGeom prst="rect">
            <a:avLst/>
          </a:prstGeom>
          <a:noFill/>
        </p:spPr>
        <p:txBody>
          <a:bodyPr wrap="none" lIns="91440" tIns="45720" rIns="91440" bIns="45720">
            <a:spAutoFit/>
          </a:bodyPr>
          <a:lstStyle/>
          <a:p>
            <a:pPr algn="ctr"/>
            <a:r>
              <a:rPr lang="en-US" sz="115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warm up</a:t>
            </a:r>
            <a:endParaRPr lang="en-US" sz="115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175" y="32420"/>
            <a:ext cx="885825" cy="1752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105" y="2636912"/>
            <a:ext cx="4267200" cy="4476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30" y="5630805"/>
            <a:ext cx="885825" cy="1752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076" y="2505075"/>
            <a:ext cx="4267200" cy="44767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4" y="4762985"/>
            <a:ext cx="1714500" cy="21145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1" y="2276872"/>
            <a:ext cx="1714500" cy="21145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29" y="1265960"/>
            <a:ext cx="885825" cy="1752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039" y="2662407"/>
            <a:ext cx="885825" cy="1752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739" y="4256828"/>
            <a:ext cx="885825" cy="17526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1993" y="43208"/>
            <a:ext cx="1466850" cy="4191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676" y="88148"/>
            <a:ext cx="1466850" cy="4191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676" y="32420"/>
            <a:ext cx="1466850" cy="4191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4105" y="80426"/>
            <a:ext cx="1466850" cy="4191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1935" y="94591"/>
            <a:ext cx="1466850" cy="419100"/>
          </a:xfrm>
          <a:prstGeom prst="rect">
            <a:avLst/>
          </a:prstGeom>
        </p:spPr>
      </p:pic>
    </p:spTree>
    <p:extLst>
      <p:ext uri="{BB962C8B-B14F-4D97-AF65-F5344CB8AC3E}">
        <p14:creationId xmlns:p14="http://schemas.microsoft.com/office/powerpoint/2010/main" val="611954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275584"/>
            <a:ext cx="8784976" cy="3970318"/>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600"/>
              <a:t>My name </a:t>
            </a:r>
            <a:r>
              <a:rPr lang="en-US" sz="3600" smtClean="0"/>
              <a:t>is________________</a:t>
            </a:r>
            <a:r>
              <a:rPr lang="en-US" sz="3600"/>
              <a:t> .</a:t>
            </a:r>
          </a:p>
          <a:p>
            <a:r>
              <a:rPr lang="en-US" sz="3600"/>
              <a:t>In the morning, I always </a:t>
            </a:r>
            <a:r>
              <a:rPr lang="en-US" sz="3600" smtClean="0"/>
              <a:t>________________</a:t>
            </a:r>
          </a:p>
          <a:p>
            <a:r>
              <a:rPr lang="en-US" sz="3600" smtClean="0"/>
              <a:t>_______________________________.</a:t>
            </a:r>
            <a:endParaRPr lang="en-US" sz="3600"/>
          </a:p>
          <a:p>
            <a:r>
              <a:rPr lang="en-US" sz="3600"/>
              <a:t>In the afternoon, I usually </a:t>
            </a:r>
            <a:r>
              <a:rPr lang="en-US" sz="3600" smtClean="0"/>
              <a:t>_______________</a:t>
            </a:r>
          </a:p>
          <a:p>
            <a:r>
              <a:rPr lang="en-US" sz="3600" smtClean="0"/>
              <a:t>_______________________________.</a:t>
            </a:r>
            <a:endParaRPr lang="en-US" sz="3600"/>
          </a:p>
          <a:p>
            <a:r>
              <a:rPr lang="en-US" sz="3600"/>
              <a:t>In the evening, I </a:t>
            </a:r>
            <a:r>
              <a:rPr lang="en-US" sz="3600" smtClean="0"/>
              <a:t>_______________________.</a:t>
            </a:r>
            <a:endParaRPr lang="en-US" sz="3600"/>
          </a:p>
          <a:p>
            <a:r>
              <a:rPr lang="en-US" sz="3600"/>
              <a:t>I </a:t>
            </a:r>
            <a:r>
              <a:rPr lang="en-US" sz="3600" smtClean="0"/>
              <a:t>___________________________</a:t>
            </a:r>
            <a:r>
              <a:rPr lang="en-US" sz="3600"/>
              <a:t> a week.</a:t>
            </a:r>
          </a:p>
        </p:txBody>
      </p:sp>
      <p:sp>
        <p:nvSpPr>
          <p:cNvPr id="5" name="Rectangle 4"/>
          <p:cNvSpPr/>
          <p:nvPr/>
        </p:nvSpPr>
        <p:spPr>
          <a:xfrm>
            <a:off x="1547664" y="116632"/>
            <a:ext cx="3454472" cy="923330"/>
          </a:xfrm>
          <a:prstGeom prst="rect">
            <a:avLst/>
          </a:prstGeom>
          <a:noFill/>
        </p:spPr>
        <p:txBody>
          <a:bodyPr wrap="none" lIns="91440" tIns="45720" rIns="91440" bIns="45720">
            <a:spAutoFit/>
          </a:bodyPr>
          <a:lstStyle/>
          <a:p>
            <a:pPr algn="ctr"/>
            <a:r>
              <a:rPr lang="en-US" sz="5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Exercise 5/ </a:t>
            </a:r>
            <a:endParaRPr lang="en-US" sz="54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2879334" y="1275584"/>
            <a:ext cx="3529348" cy="646331"/>
          </a:xfrm>
          <a:prstGeom prst="rect">
            <a:avLst/>
          </a:prstGeom>
          <a:noFill/>
        </p:spPr>
        <p:txBody>
          <a:bodyPr wrap="square" rtlCol="0">
            <a:spAutoFit/>
          </a:bodyPr>
          <a:lstStyle/>
          <a:p>
            <a:r>
              <a:rPr lang="en-US" sz="3600" smtClean="0">
                <a:solidFill>
                  <a:srgbClr val="FF0000"/>
                </a:solidFill>
              </a:rPr>
              <a:t>Nguyen</a:t>
            </a:r>
            <a:endParaRPr lang="en-US" sz="3600">
              <a:solidFill>
                <a:srgbClr val="FF0000"/>
              </a:solidFill>
            </a:endParaRPr>
          </a:p>
        </p:txBody>
      </p:sp>
      <p:sp>
        <p:nvSpPr>
          <p:cNvPr id="7" name="TextBox 6"/>
          <p:cNvSpPr txBox="1"/>
          <p:nvPr/>
        </p:nvSpPr>
        <p:spPr>
          <a:xfrm>
            <a:off x="5002136" y="1844824"/>
            <a:ext cx="3529348" cy="646331"/>
          </a:xfrm>
          <a:prstGeom prst="rect">
            <a:avLst/>
          </a:prstGeom>
          <a:noFill/>
        </p:spPr>
        <p:txBody>
          <a:bodyPr wrap="square" rtlCol="0">
            <a:spAutoFit/>
          </a:bodyPr>
          <a:lstStyle/>
          <a:p>
            <a:r>
              <a:rPr lang="en-US" sz="3600" smtClean="0">
                <a:solidFill>
                  <a:srgbClr val="FF0000"/>
                </a:solidFill>
              </a:rPr>
              <a:t>go to school</a:t>
            </a:r>
            <a:endParaRPr lang="en-US" sz="3600">
              <a:solidFill>
                <a:srgbClr val="FF0000"/>
              </a:solidFill>
            </a:endParaRPr>
          </a:p>
        </p:txBody>
      </p:sp>
      <p:sp>
        <p:nvSpPr>
          <p:cNvPr id="8" name="TextBox 7"/>
          <p:cNvSpPr txBox="1"/>
          <p:nvPr/>
        </p:nvSpPr>
        <p:spPr>
          <a:xfrm>
            <a:off x="5220072" y="2937577"/>
            <a:ext cx="3923928" cy="646331"/>
          </a:xfrm>
          <a:prstGeom prst="rect">
            <a:avLst/>
          </a:prstGeom>
          <a:noFill/>
        </p:spPr>
        <p:txBody>
          <a:bodyPr wrap="square" rtlCol="0">
            <a:spAutoFit/>
          </a:bodyPr>
          <a:lstStyle/>
          <a:p>
            <a:r>
              <a:rPr lang="en-US" sz="3600" smtClean="0">
                <a:solidFill>
                  <a:srgbClr val="FF0000"/>
                </a:solidFill>
              </a:rPr>
              <a:t>do my homework/</a:t>
            </a:r>
            <a:endParaRPr lang="en-US" sz="3600">
              <a:solidFill>
                <a:srgbClr val="FF0000"/>
              </a:solidFill>
            </a:endParaRPr>
          </a:p>
        </p:txBody>
      </p:sp>
      <p:sp>
        <p:nvSpPr>
          <p:cNvPr id="9" name="TextBox 8"/>
          <p:cNvSpPr txBox="1"/>
          <p:nvPr/>
        </p:nvSpPr>
        <p:spPr>
          <a:xfrm>
            <a:off x="781261" y="3458451"/>
            <a:ext cx="3529348" cy="646331"/>
          </a:xfrm>
          <a:prstGeom prst="rect">
            <a:avLst/>
          </a:prstGeom>
          <a:noFill/>
        </p:spPr>
        <p:txBody>
          <a:bodyPr wrap="square" rtlCol="0">
            <a:spAutoFit/>
          </a:bodyPr>
          <a:lstStyle/>
          <a:p>
            <a:r>
              <a:rPr lang="en-US" sz="3600" smtClean="0">
                <a:solidFill>
                  <a:srgbClr val="FF0000"/>
                </a:solidFill>
              </a:rPr>
              <a:t>cook dinner</a:t>
            </a:r>
            <a:endParaRPr lang="en-US" sz="3600">
              <a:solidFill>
                <a:srgbClr val="FF0000"/>
              </a:solidFill>
            </a:endParaRPr>
          </a:p>
        </p:txBody>
      </p:sp>
      <p:sp>
        <p:nvSpPr>
          <p:cNvPr id="10" name="TextBox 9"/>
          <p:cNvSpPr txBox="1"/>
          <p:nvPr/>
        </p:nvSpPr>
        <p:spPr>
          <a:xfrm>
            <a:off x="3544377" y="4016186"/>
            <a:ext cx="5364088" cy="646331"/>
          </a:xfrm>
          <a:prstGeom prst="rect">
            <a:avLst/>
          </a:prstGeom>
          <a:noFill/>
        </p:spPr>
        <p:txBody>
          <a:bodyPr wrap="square" rtlCol="0">
            <a:spAutoFit/>
          </a:bodyPr>
          <a:lstStyle/>
          <a:p>
            <a:r>
              <a:rPr lang="en-US" sz="3600" smtClean="0">
                <a:solidFill>
                  <a:srgbClr val="FF0000"/>
                </a:solidFill>
              </a:rPr>
              <a:t>watch TV/ listen to music </a:t>
            </a:r>
            <a:endParaRPr lang="en-US" sz="3600">
              <a:solidFill>
                <a:srgbClr val="FF0000"/>
              </a:solidFill>
            </a:endParaRPr>
          </a:p>
        </p:txBody>
      </p:sp>
      <p:sp>
        <p:nvSpPr>
          <p:cNvPr id="11" name="TextBox 10"/>
          <p:cNvSpPr txBox="1"/>
          <p:nvPr/>
        </p:nvSpPr>
        <p:spPr>
          <a:xfrm>
            <a:off x="1080120" y="4553037"/>
            <a:ext cx="5364088" cy="646331"/>
          </a:xfrm>
          <a:prstGeom prst="rect">
            <a:avLst/>
          </a:prstGeom>
          <a:noFill/>
        </p:spPr>
        <p:txBody>
          <a:bodyPr wrap="square" rtlCol="0">
            <a:spAutoFit/>
          </a:bodyPr>
          <a:lstStyle/>
          <a:p>
            <a:r>
              <a:rPr lang="en-US" sz="3600" smtClean="0">
                <a:solidFill>
                  <a:srgbClr val="FF0000"/>
                </a:solidFill>
              </a:rPr>
              <a:t>listen to music four times</a:t>
            </a:r>
            <a:endParaRPr lang="en-US" sz="3600">
              <a:solidFill>
                <a:srgbClr val="FF0000"/>
              </a:solidFill>
            </a:endParaRPr>
          </a:p>
        </p:txBody>
      </p:sp>
    </p:spTree>
    <p:extLst>
      <p:ext uri="{BB962C8B-B14F-4D97-AF65-F5344CB8AC3E}">
        <p14:creationId xmlns:p14="http://schemas.microsoft.com/office/powerpoint/2010/main" val="396557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o fi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637"/>
            <a:ext cx="260141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tudy with a part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14" y="3581400"/>
            <a:ext cx="257964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o swimm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0"/>
            <a:ext cx="320203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do my home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098494"/>
            <a:ext cx="3245575" cy="20133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8704" y="2133600"/>
            <a:ext cx="2943113" cy="923330"/>
          </a:xfrm>
          <a:prstGeom prst="rect">
            <a:avLst/>
          </a:prstGeom>
          <a:noFill/>
        </p:spPr>
        <p:txBody>
          <a:bodyPr wrap="none" lIns="91440" tIns="45720" rIns="91440" bIns="45720">
            <a:spAutoFit/>
          </a:bodyPr>
          <a:lstStyle/>
          <a:p>
            <a:pPr algn="ctr"/>
            <a:r>
              <a:rPr lang="en-US" sz="54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go fishing</a:t>
            </a:r>
            <a:endParaRPr lang="en-US" sz="54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5154318" y="2133600"/>
            <a:ext cx="3989682" cy="923330"/>
          </a:xfrm>
          <a:prstGeom prst="rect">
            <a:avLst/>
          </a:prstGeom>
          <a:noFill/>
        </p:spPr>
        <p:txBody>
          <a:bodyPr wrap="none" lIns="91440" tIns="45720" rIns="91440" bIns="45720">
            <a:spAutoFit/>
          </a:bodyPr>
          <a:lstStyle/>
          <a:p>
            <a:pPr algn="ctr"/>
            <a:r>
              <a:rPr lang="en-US" sz="54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go swimming</a:t>
            </a:r>
            <a:endParaRPr lang="en-US" sz="54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25058" y="5613297"/>
            <a:ext cx="4956870" cy="769441"/>
          </a:xfrm>
          <a:prstGeom prst="rect">
            <a:avLst/>
          </a:prstGeom>
          <a:noFill/>
        </p:spPr>
        <p:txBody>
          <a:bodyPr wrap="none" lIns="91440" tIns="45720" rIns="91440" bIns="45720">
            <a:spAutoFit/>
          </a:bodyPr>
          <a:lstStyle/>
          <a:p>
            <a:pPr algn="ctr"/>
            <a:r>
              <a:rPr lang="en-US" sz="44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study with a partner</a:t>
            </a:r>
            <a:endParaRPr lang="en-US" sz="44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4516585" y="5100168"/>
            <a:ext cx="4297971" cy="769441"/>
          </a:xfrm>
          <a:prstGeom prst="rect">
            <a:avLst/>
          </a:prstGeom>
          <a:noFill/>
        </p:spPr>
        <p:txBody>
          <a:bodyPr wrap="none" lIns="91440" tIns="45720" rIns="91440" bIns="45720">
            <a:spAutoFit/>
          </a:bodyPr>
          <a:lstStyle/>
          <a:p>
            <a:pPr algn="ctr"/>
            <a:r>
              <a:rPr lang="en-US" sz="44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do my homework</a:t>
            </a:r>
            <a:endParaRPr lang="en-US" sz="44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44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go to the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960" y="3089685"/>
            <a:ext cx="2601418" cy="20404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ide a bike to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786" y="3223560"/>
            <a:ext cx="3223804" cy="2040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urf the inter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88640"/>
            <a:ext cx="2893422" cy="2046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go to the cine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165" y="188640"/>
            <a:ext cx="2893422" cy="22751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2133600"/>
            <a:ext cx="4378313" cy="830997"/>
          </a:xfrm>
          <a:prstGeom prst="rect">
            <a:avLst/>
          </a:prstGeom>
          <a:noFill/>
        </p:spPr>
        <p:txBody>
          <a:bodyPr wrap="none" lIns="91440" tIns="45720" rIns="91440" bIns="45720">
            <a:spAutoFit/>
          </a:bodyPr>
          <a:lstStyle/>
          <a:p>
            <a:pPr algn="ctr"/>
            <a:r>
              <a:rPr lang="en-US" sz="48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surf the Internet</a:t>
            </a:r>
            <a:endParaRPr lang="en-US" sz="48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4681753" y="2258688"/>
            <a:ext cx="4462247" cy="830997"/>
          </a:xfrm>
          <a:prstGeom prst="rect">
            <a:avLst/>
          </a:prstGeom>
          <a:noFill/>
        </p:spPr>
        <p:txBody>
          <a:bodyPr wrap="none" lIns="91440" tIns="45720" rIns="91440" bIns="45720">
            <a:spAutoFit/>
          </a:bodyPr>
          <a:lstStyle/>
          <a:p>
            <a:pPr algn="ctr"/>
            <a:r>
              <a:rPr lang="en-US" sz="48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go to the cinema</a:t>
            </a:r>
            <a:endParaRPr lang="en-US" sz="48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64803" y="5085184"/>
            <a:ext cx="5489964" cy="1569660"/>
          </a:xfrm>
          <a:prstGeom prst="rect">
            <a:avLst/>
          </a:prstGeom>
          <a:noFill/>
        </p:spPr>
        <p:txBody>
          <a:bodyPr wrap="none" lIns="91440" tIns="45720" rIns="91440" bIns="45720">
            <a:spAutoFit/>
          </a:bodyPr>
          <a:lstStyle/>
          <a:p>
            <a:pPr algn="ctr"/>
            <a:r>
              <a:rPr lang="en-US" sz="48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go to the library</a:t>
            </a:r>
          </a:p>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come to the library</a:t>
            </a:r>
            <a:endParaRPr lang="en-US" sz="48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Rectangle 16"/>
          <p:cNvSpPr/>
          <p:nvPr/>
        </p:nvSpPr>
        <p:spPr>
          <a:xfrm>
            <a:off x="5632925" y="5088660"/>
            <a:ext cx="3519104" cy="1569660"/>
          </a:xfrm>
          <a:prstGeom prst="rect">
            <a:avLst/>
          </a:prstGeom>
          <a:noFill/>
        </p:spPr>
        <p:txBody>
          <a:bodyPr wrap="none" lIns="91440" tIns="45720" rIns="91440" bIns="45720">
            <a:spAutoFit/>
          </a:bodyPr>
          <a:lstStyle/>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ride a bicycle</a:t>
            </a:r>
          </a:p>
          <a:p>
            <a:pPr algn="ctr"/>
            <a:r>
              <a:rPr lang="en-US" sz="4800" b="1" cap="none" spc="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to school</a:t>
            </a:r>
            <a:endParaRPr lang="en-US" sz="48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5293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par>
                                <p:cTn id="25" presetID="21"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4546" y="50095"/>
            <a:ext cx="7369901" cy="3046988"/>
          </a:xfrm>
          <a:prstGeom prst="rect">
            <a:avLst/>
          </a:prstGeom>
        </p:spPr>
        <p:txBody>
          <a:bodyPr wrap="square">
            <a:spAutoFit/>
          </a:bodyPr>
          <a:lstStyle/>
          <a:p>
            <a:r>
              <a:rPr lang="en-US" sz="3200" b="1">
                <a:solidFill>
                  <a:srgbClr val="7030A0"/>
                </a:solidFill>
              </a:rPr>
              <a:t>Unit 2. Write about your day</a:t>
            </a:r>
            <a:endParaRPr lang="en-US" sz="3200">
              <a:solidFill>
                <a:srgbClr val="7030A0"/>
              </a:solidFill>
            </a:endParaRPr>
          </a:p>
          <a:p>
            <a:r>
              <a:rPr lang="en-US" sz="3200">
                <a:solidFill>
                  <a:srgbClr val="7030A0"/>
                </a:solidFill>
              </a:rPr>
              <a:t>1. What’s your name?</a:t>
            </a:r>
          </a:p>
          <a:p>
            <a:r>
              <a:rPr lang="en-US" sz="3200">
                <a:solidFill>
                  <a:srgbClr val="7030A0"/>
                </a:solidFill>
              </a:rPr>
              <a:t>2. What do you do in the morning?</a:t>
            </a:r>
          </a:p>
          <a:p>
            <a:r>
              <a:rPr lang="en-US" sz="3200">
                <a:solidFill>
                  <a:srgbClr val="7030A0"/>
                </a:solidFill>
              </a:rPr>
              <a:t>3. What do you do in the afternoon?</a:t>
            </a:r>
          </a:p>
          <a:p>
            <a:r>
              <a:rPr lang="en-US" sz="3200">
                <a:solidFill>
                  <a:srgbClr val="7030A0"/>
                </a:solidFill>
              </a:rPr>
              <a:t>4. Do you like watching TV?</a:t>
            </a:r>
          </a:p>
          <a:p>
            <a:r>
              <a:rPr lang="en-US" sz="3200">
                <a:solidFill>
                  <a:srgbClr val="7030A0"/>
                </a:solidFill>
              </a:rPr>
              <a:t>5. How often do you watch TV?</a:t>
            </a:r>
          </a:p>
        </p:txBody>
      </p:sp>
      <p:sp>
        <p:nvSpPr>
          <p:cNvPr id="5" name="Rectangle 4"/>
          <p:cNvSpPr/>
          <p:nvPr/>
        </p:nvSpPr>
        <p:spPr>
          <a:xfrm>
            <a:off x="179512" y="3301045"/>
            <a:ext cx="9577064" cy="3046988"/>
          </a:xfrm>
          <a:prstGeom prst="rect">
            <a:avLst/>
          </a:prstGeom>
        </p:spPr>
        <p:txBody>
          <a:bodyPr wrap="square">
            <a:spAutoFit/>
          </a:bodyPr>
          <a:lstStyle/>
          <a:p>
            <a:r>
              <a:rPr lang="en-US" sz="3200" smtClean="0">
                <a:latin typeface="Cambria" pitchFamily="18" charset="0"/>
              </a:rPr>
              <a:t>Hello, my name is........................I’m in class ..............</a:t>
            </a:r>
          </a:p>
          <a:p>
            <a:r>
              <a:rPr lang="en-US" sz="3200" smtClean="0">
                <a:latin typeface="Cambria" pitchFamily="18" charset="0"/>
              </a:rPr>
              <a:t>I’m .....................years old. I..........................................</a:t>
            </a:r>
          </a:p>
          <a:p>
            <a:r>
              <a:rPr lang="en-US" sz="3200" smtClean="0">
                <a:latin typeface="Cambria" pitchFamily="18" charset="0"/>
              </a:rPr>
              <a:t>........................................in the morning. </a:t>
            </a:r>
          </a:p>
          <a:p>
            <a:r>
              <a:rPr lang="en-US" sz="3200" smtClean="0">
                <a:latin typeface="Cambria" pitchFamily="18" charset="0"/>
              </a:rPr>
              <a:t>I .....................................................................in the afternoon. </a:t>
            </a:r>
          </a:p>
          <a:p>
            <a:r>
              <a:rPr lang="en-US" sz="3200" smtClean="0">
                <a:latin typeface="Cambria" pitchFamily="18" charset="0"/>
              </a:rPr>
              <a:t>I ..............................................................................</a:t>
            </a:r>
          </a:p>
          <a:p>
            <a:r>
              <a:rPr lang="en-US" sz="3200" smtClean="0">
                <a:latin typeface="Cambria" pitchFamily="18" charset="0"/>
              </a:rPr>
              <a:t>I watch TV............................................................................</a:t>
            </a:r>
            <a:endParaRPr lang="en-US" sz="3200">
              <a:latin typeface="Cambria" pitchFamily="18" charset="0"/>
            </a:endParaRPr>
          </a:p>
        </p:txBody>
      </p:sp>
      <p:sp>
        <p:nvSpPr>
          <p:cNvPr id="6" name="Rectangle 5"/>
          <p:cNvSpPr/>
          <p:nvPr/>
        </p:nvSpPr>
        <p:spPr>
          <a:xfrm>
            <a:off x="3375572" y="3259230"/>
            <a:ext cx="1678023" cy="646331"/>
          </a:xfrm>
          <a:prstGeom prst="rect">
            <a:avLst/>
          </a:prstGeom>
        </p:spPr>
        <p:txBody>
          <a:bodyPr wrap="none">
            <a:spAutoFit/>
          </a:bodyPr>
          <a:lstStyle/>
          <a:p>
            <a:r>
              <a:rPr lang="en-US" sz="3600" smtClean="0">
                <a:solidFill>
                  <a:srgbClr val="FF0000"/>
                </a:solidFill>
                <a:latin typeface="Cambria" pitchFamily="18" charset="0"/>
              </a:rPr>
              <a:t>Nguyen</a:t>
            </a:r>
            <a:endParaRPr lang="en-US" sz="3600">
              <a:solidFill>
                <a:srgbClr val="FF0000"/>
              </a:solidFill>
            </a:endParaRPr>
          </a:p>
        </p:txBody>
      </p:sp>
      <p:sp>
        <p:nvSpPr>
          <p:cNvPr id="7" name="Rectangle 6"/>
          <p:cNvSpPr/>
          <p:nvPr/>
        </p:nvSpPr>
        <p:spPr>
          <a:xfrm>
            <a:off x="7773843" y="3253550"/>
            <a:ext cx="699230" cy="646331"/>
          </a:xfrm>
          <a:prstGeom prst="rect">
            <a:avLst/>
          </a:prstGeom>
        </p:spPr>
        <p:txBody>
          <a:bodyPr wrap="none">
            <a:spAutoFit/>
          </a:bodyPr>
          <a:lstStyle/>
          <a:p>
            <a:r>
              <a:rPr lang="en-US" sz="3600" smtClean="0">
                <a:solidFill>
                  <a:srgbClr val="FF0000"/>
                </a:solidFill>
                <a:latin typeface="Cambria" pitchFamily="18" charset="0"/>
              </a:rPr>
              <a:t>5C</a:t>
            </a:r>
            <a:endParaRPr lang="en-US" sz="3600">
              <a:solidFill>
                <a:srgbClr val="FF0000"/>
              </a:solidFill>
            </a:endParaRPr>
          </a:p>
        </p:txBody>
      </p:sp>
      <p:sp>
        <p:nvSpPr>
          <p:cNvPr id="8" name="Rectangle 7"/>
          <p:cNvSpPr/>
          <p:nvPr/>
        </p:nvSpPr>
        <p:spPr>
          <a:xfrm>
            <a:off x="1076853" y="3698836"/>
            <a:ext cx="1459951" cy="646331"/>
          </a:xfrm>
          <a:prstGeom prst="rect">
            <a:avLst/>
          </a:prstGeom>
        </p:spPr>
        <p:txBody>
          <a:bodyPr wrap="none">
            <a:spAutoFit/>
          </a:bodyPr>
          <a:lstStyle/>
          <a:p>
            <a:r>
              <a:rPr lang="en-US" sz="3600" smtClean="0">
                <a:solidFill>
                  <a:srgbClr val="FF0000"/>
                </a:solidFill>
                <a:latin typeface="Cambria" pitchFamily="18" charset="0"/>
              </a:rPr>
              <a:t>eleven</a:t>
            </a:r>
            <a:endParaRPr lang="en-US" sz="3600">
              <a:solidFill>
                <a:srgbClr val="FF0000"/>
              </a:solidFill>
            </a:endParaRPr>
          </a:p>
        </p:txBody>
      </p:sp>
      <p:sp>
        <p:nvSpPr>
          <p:cNvPr id="9" name="Rectangle 8"/>
          <p:cNvSpPr/>
          <p:nvPr/>
        </p:nvSpPr>
        <p:spPr>
          <a:xfrm>
            <a:off x="4866556" y="3705110"/>
            <a:ext cx="3150799" cy="646331"/>
          </a:xfrm>
          <a:prstGeom prst="rect">
            <a:avLst/>
          </a:prstGeom>
        </p:spPr>
        <p:txBody>
          <a:bodyPr wrap="none">
            <a:spAutoFit/>
          </a:bodyPr>
          <a:lstStyle/>
          <a:p>
            <a:r>
              <a:rPr lang="en-US" sz="3600" smtClean="0">
                <a:solidFill>
                  <a:srgbClr val="FF0000"/>
                </a:solidFill>
                <a:latin typeface="Cambria" pitchFamily="18" charset="0"/>
              </a:rPr>
              <a:t>have breakfast,</a:t>
            </a:r>
            <a:endParaRPr lang="en-US" sz="3600">
              <a:solidFill>
                <a:srgbClr val="FF0000"/>
              </a:solidFill>
            </a:endParaRPr>
          </a:p>
        </p:txBody>
      </p:sp>
      <p:sp>
        <p:nvSpPr>
          <p:cNvPr id="10" name="Rectangle 9"/>
          <p:cNvSpPr/>
          <p:nvPr/>
        </p:nvSpPr>
        <p:spPr>
          <a:xfrm>
            <a:off x="846546" y="4199036"/>
            <a:ext cx="2529026" cy="646331"/>
          </a:xfrm>
          <a:prstGeom prst="rect">
            <a:avLst/>
          </a:prstGeom>
        </p:spPr>
        <p:txBody>
          <a:bodyPr wrap="none">
            <a:spAutoFit/>
          </a:bodyPr>
          <a:lstStyle/>
          <a:p>
            <a:r>
              <a:rPr lang="en-US" sz="3600" smtClean="0">
                <a:solidFill>
                  <a:srgbClr val="FF0000"/>
                </a:solidFill>
                <a:latin typeface="Cambria" pitchFamily="18" charset="0"/>
              </a:rPr>
              <a:t>go to school</a:t>
            </a:r>
            <a:endParaRPr lang="en-US" sz="3600">
              <a:solidFill>
                <a:srgbClr val="FF0000"/>
              </a:solidFill>
            </a:endParaRPr>
          </a:p>
        </p:txBody>
      </p:sp>
      <p:sp>
        <p:nvSpPr>
          <p:cNvPr id="11" name="Rectangle 10"/>
          <p:cNvSpPr/>
          <p:nvPr/>
        </p:nvSpPr>
        <p:spPr>
          <a:xfrm>
            <a:off x="490584" y="4739189"/>
            <a:ext cx="5769977" cy="584775"/>
          </a:xfrm>
          <a:prstGeom prst="rect">
            <a:avLst/>
          </a:prstGeom>
        </p:spPr>
        <p:txBody>
          <a:bodyPr wrap="none">
            <a:spAutoFit/>
          </a:bodyPr>
          <a:lstStyle/>
          <a:p>
            <a:r>
              <a:rPr lang="en-US" sz="3200" smtClean="0">
                <a:solidFill>
                  <a:srgbClr val="FF0000"/>
                </a:solidFill>
                <a:latin typeface="Cambria" pitchFamily="18" charset="0"/>
              </a:rPr>
              <a:t>do my homework, go swimming</a:t>
            </a:r>
            <a:endParaRPr lang="en-US" sz="3200">
              <a:solidFill>
                <a:srgbClr val="FF0000"/>
              </a:solidFill>
            </a:endParaRPr>
          </a:p>
        </p:txBody>
      </p:sp>
      <p:sp>
        <p:nvSpPr>
          <p:cNvPr id="12" name="Rectangle 11"/>
          <p:cNvSpPr/>
          <p:nvPr/>
        </p:nvSpPr>
        <p:spPr>
          <a:xfrm>
            <a:off x="991637" y="5231174"/>
            <a:ext cx="3090333" cy="584775"/>
          </a:xfrm>
          <a:prstGeom prst="rect">
            <a:avLst/>
          </a:prstGeom>
        </p:spPr>
        <p:txBody>
          <a:bodyPr wrap="none">
            <a:spAutoFit/>
          </a:bodyPr>
          <a:lstStyle/>
          <a:p>
            <a:r>
              <a:rPr lang="en-US" sz="3200" smtClean="0">
                <a:solidFill>
                  <a:srgbClr val="FF0000"/>
                </a:solidFill>
                <a:latin typeface="Cambria" pitchFamily="18" charset="0"/>
              </a:rPr>
              <a:t>like watching TV</a:t>
            </a:r>
            <a:endParaRPr lang="en-US" sz="3200">
              <a:solidFill>
                <a:srgbClr val="FF0000"/>
              </a:solidFill>
            </a:endParaRPr>
          </a:p>
        </p:txBody>
      </p:sp>
      <p:sp>
        <p:nvSpPr>
          <p:cNvPr id="13" name="Rectangle 12"/>
          <p:cNvSpPr/>
          <p:nvPr/>
        </p:nvSpPr>
        <p:spPr>
          <a:xfrm>
            <a:off x="2207867" y="5702150"/>
            <a:ext cx="6788461" cy="584775"/>
          </a:xfrm>
          <a:prstGeom prst="rect">
            <a:avLst/>
          </a:prstGeom>
        </p:spPr>
        <p:txBody>
          <a:bodyPr wrap="none">
            <a:spAutoFit/>
          </a:bodyPr>
          <a:lstStyle/>
          <a:p>
            <a:r>
              <a:rPr lang="en-US" sz="3200" smtClean="0">
                <a:solidFill>
                  <a:srgbClr val="FF0000"/>
                </a:solidFill>
                <a:latin typeface="Cambria" pitchFamily="18" charset="0"/>
              </a:rPr>
              <a:t>three times </a:t>
            </a:r>
            <a:r>
              <a:rPr lang="en-US" sz="3200" smtClean="0">
                <a:solidFill>
                  <a:srgbClr val="FF0000"/>
                </a:solidFill>
                <a:latin typeface="Cambria" pitchFamily="18" charset="0"/>
              </a:rPr>
              <a:t>a week/four times a week</a:t>
            </a:r>
            <a:endParaRPr lang="en-US" sz="3200">
              <a:solidFill>
                <a:srgbClr val="FF0000"/>
              </a:solidFill>
            </a:endParaRPr>
          </a:p>
        </p:txBody>
      </p:sp>
    </p:spTree>
    <p:extLst>
      <p:ext uri="{BB962C8B-B14F-4D97-AF65-F5344CB8AC3E}">
        <p14:creationId xmlns:p14="http://schemas.microsoft.com/office/powerpoint/2010/main" val="24163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down)">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down)">
                                      <p:cBhvr>
                                        <p:cTn id="4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4628575" cy="1569660"/>
          </a:xfrm>
          <a:prstGeom prst="rect">
            <a:avLst/>
          </a:prstGeom>
          <a:noFill/>
        </p:spPr>
        <p:txBody>
          <a:bodyPr wrap="none" lIns="91440" tIns="45720" rIns="91440" bIns="45720">
            <a:spAutoFit/>
          </a:bodyPr>
          <a:lstStyle/>
          <a:p>
            <a:pPr algn="ctr"/>
            <a:r>
              <a:rPr lang="en-US" sz="4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unit 2. lesson 3</a:t>
            </a:r>
          </a:p>
          <a:p>
            <a:pPr algn="ctr"/>
            <a:r>
              <a:rPr lang="en-US" sz="4800" b="1" u="sng"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vocabulary:</a:t>
            </a:r>
            <a:endParaRPr lang="en-US" sz="4800" b="1" u="sng"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156720" y="1569660"/>
            <a:ext cx="8640960" cy="5078313"/>
          </a:xfrm>
          <a:prstGeom prst="rect">
            <a:avLst/>
          </a:prstGeom>
          <a:noFill/>
        </p:spPr>
        <p:txBody>
          <a:bodyPr wrap="square" rtlCol="0">
            <a:spAutoFit/>
          </a:bodyPr>
          <a:lstStyle/>
          <a:p>
            <a:r>
              <a:rPr lang="en-US" sz="4000" smtClean="0"/>
              <a:t>go jogging: chạy bộ</a:t>
            </a:r>
          </a:p>
          <a:p>
            <a:r>
              <a:rPr lang="en-US" sz="4000" smtClean="0"/>
              <a:t>go shopping: đi mua sắm</a:t>
            </a:r>
          </a:p>
          <a:p>
            <a:r>
              <a:rPr lang="en-US" sz="4000" smtClean="0"/>
              <a:t>go to bed = go to sleep: đi ngủ.</a:t>
            </a:r>
          </a:p>
          <a:p>
            <a:r>
              <a:rPr lang="en-US" sz="4000" smtClean="0"/>
              <a:t>before: trước khi   </a:t>
            </a:r>
            <a:r>
              <a:rPr lang="en-US" sz="4400"/>
              <a:t>≠</a:t>
            </a:r>
            <a:r>
              <a:rPr lang="en-US" sz="4000" smtClean="0"/>
              <a:t>    after: sau khi</a:t>
            </a:r>
          </a:p>
          <a:p>
            <a:r>
              <a:rPr lang="en-US" sz="4000" smtClean="0"/>
              <a:t>before breakfast: trước bữa ăn sáng</a:t>
            </a:r>
          </a:p>
          <a:p>
            <a:r>
              <a:rPr lang="en-US" sz="4000" smtClean="0"/>
              <a:t>after school: sau giờ học</a:t>
            </a:r>
          </a:p>
          <a:p>
            <a:r>
              <a:rPr lang="en-US" sz="4000" smtClean="0"/>
              <a:t>English for Kids: Tiếng Anh cho trẻ em</a:t>
            </a:r>
          </a:p>
          <a:p>
            <a:r>
              <a:rPr lang="en-US" sz="4000" smtClean="0"/>
              <a:t>programme = </a:t>
            </a:r>
            <a:r>
              <a:rPr lang="en-US" sz="4000"/>
              <a:t>program</a:t>
            </a:r>
            <a:r>
              <a:rPr lang="en-US" sz="4000" smtClean="0"/>
              <a:t>: chương trình</a:t>
            </a:r>
            <a:endParaRPr lang="en-US" sz="4000"/>
          </a:p>
        </p:txBody>
      </p:sp>
      <p:sp>
        <p:nvSpPr>
          <p:cNvPr id="6" name="TextBox 5"/>
          <p:cNvSpPr txBox="1"/>
          <p:nvPr/>
        </p:nvSpPr>
        <p:spPr>
          <a:xfrm>
            <a:off x="6516216" y="1124744"/>
            <a:ext cx="1944216" cy="369332"/>
          </a:xfrm>
          <a:prstGeom prst="rect">
            <a:avLst/>
          </a:prstGeom>
          <a:noFill/>
        </p:spPr>
        <p:txBody>
          <a:bodyPr wrap="square" rtlCol="0">
            <a:spAutoFit/>
          </a:bodyPr>
          <a:lstStyle/>
          <a:p>
            <a:r>
              <a:rPr lang="en-US" smtClean="0"/>
              <a:t>≠</a:t>
            </a:r>
            <a:endParaRPr lang="en-US"/>
          </a:p>
        </p:txBody>
      </p:sp>
    </p:spTree>
    <p:extLst>
      <p:ext uri="{BB962C8B-B14F-4D97-AF65-F5344CB8AC3E}">
        <p14:creationId xmlns:p14="http://schemas.microsoft.com/office/powerpoint/2010/main" val="458879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8" y="-2945"/>
            <a:ext cx="4150130" cy="27667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836" y="0"/>
            <a:ext cx="3939164" cy="26312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3445317"/>
            <a:ext cx="4003356" cy="2670280"/>
          </a:xfrm>
          <a:prstGeom prst="rect">
            <a:avLst/>
          </a:prstGeom>
        </p:spPr>
      </p:pic>
      <p:sp>
        <p:nvSpPr>
          <p:cNvPr id="7" name="Rectangle 6"/>
          <p:cNvSpPr/>
          <p:nvPr/>
        </p:nvSpPr>
        <p:spPr>
          <a:xfrm>
            <a:off x="492917" y="2521987"/>
            <a:ext cx="3117200" cy="923330"/>
          </a:xfrm>
          <a:prstGeom prst="rect">
            <a:avLst/>
          </a:prstGeom>
          <a:noFill/>
        </p:spPr>
        <p:txBody>
          <a:bodyPr wrap="none" lIns="91440" tIns="45720" rIns="91440" bIns="45720">
            <a:spAutoFit/>
          </a:bodyPr>
          <a:lstStyle/>
          <a:p>
            <a:pPr algn="ctr"/>
            <a:r>
              <a:rPr lang="en-US" sz="5400" b="1" cap="none" spc="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go jogging</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5339782" y="2505670"/>
            <a:ext cx="3669274" cy="923330"/>
          </a:xfrm>
          <a:prstGeom prst="rect">
            <a:avLst/>
          </a:prstGeom>
          <a:noFill/>
        </p:spPr>
        <p:txBody>
          <a:bodyPr wrap="none" lIns="91440" tIns="45720" rIns="91440" bIns="45720">
            <a:spAutoFit/>
          </a:bodyPr>
          <a:lstStyle/>
          <a:p>
            <a:pPr algn="ctr"/>
            <a:r>
              <a:rPr lang="en-US" sz="5400" b="1" cap="none" spc="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go shopping</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817136" y="5900032"/>
            <a:ext cx="6675546" cy="923330"/>
          </a:xfrm>
          <a:prstGeom prst="rect">
            <a:avLst/>
          </a:prstGeom>
          <a:noFill/>
        </p:spPr>
        <p:txBody>
          <a:bodyPr wrap="none" lIns="91440" tIns="45720" rIns="91440" bIns="45720">
            <a:spAutoFit/>
          </a:bodyPr>
          <a:lstStyle/>
          <a:p>
            <a:pPr algn="ctr"/>
            <a:r>
              <a:rPr lang="en-US" sz="5400" b="1" cap="none" spc="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go to bed = go to sleep</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10665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330"/>
          <a:stretch/>
        </p:blipFill>
        <p:spPr>
          <a:xfrm>
            <a:off x="770613" y="-2945"/>
            <a:ext cx="2561808" cy="2508615"/>
          </a:xfrm>
          <a:prstGeom prst="rect">
            <a:avLst/>
          </a:prstGeom>
        </p:spPr>
      </p:pic>
      <p:sp>
        <p:nvSpPr>
          <p:cNvPr id="7" name="Rectangle 6"/>
          <p:cNvSpPr/>
          <p:nvPr/>
        </p:nvSpPr>
        <p:spPr>
          <a:xfrm>
            <a:off x="107504" y="2132671"/>
            <a:ext cx="2415213" cy="1754326"/>
          </a:xfrm>
          <a:prstGeom prst="rect">
            <a:avLst/>
          </a:prstGeom>
          <a:noFill/>
        </p:spPr>
        <p:txBody>
          <a:bodyPr wrap="none" lIns="91440" tIns="45720" rIns="91440" bIns="45720">
            <a:spAutoFit/>
          </a:bodyPr>
          <a:lstStyle/>
          <a:p>
            <a:pPr algn="ctr"/>
            <a:r>
              <a:rPr 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before: </a:t>
            </a:r>
          </a:p>
          <a:p>
            <a:pPr algn="ctr"/>
            <a:r>
              <a:rPr 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after :</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26483" y="4221088"/>
            <a:ext cx="467025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before breakfast:</a:t>
            </a:r>
            <a:endParaRPr lang="en-US"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486930" y="2132671"/>
            <a:ext cx="2879314" cy="923330"/>
          </a:xfrm>
          <a:prstGeom prst="rect">
            <a:avLst/>
          </a:prstGeom>
          <a:noFill/>
        </p:spPr>
        <p:txBody>
          <a:bodyPr wrap="none" lIns="91440" tIns="45720" rIns="91440" bIns="45720">
            <a:spAutoFit/>
          </a:bodyPr>
          <a:lstStyle/>
          <a:p>
            <a:pPr algn="ctr"/>
            <a:r>
              <a:rPr 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trước khi</a:t>
            </a:r>
          </a:p>
        </p:txBody>
      </p:sp>
      <p:sp>
        <p:nvSpPr>
          <p:cNvPr id="11" name="Rectangle 10"/>
          <p:cNvSpPr/>
          <p:nvPr/>
        </p:nvSpPr>
        <p:spPr>
          <a:xfrm>
            <a:off x="2470162" y="2954597"/>
            <a:ext cx="2204450" cy="923330"/>
          </a:xfrm>
          <a:prstGeom prst="rect">
            <a:avLst/>
          </a:prstGeom>
          <a:noFill/>
        </p:spPr>
        <p:txBody>
          <a:bodyPr wrap="none" lIns="91440" tIns="45720" rIns="91440" bIns="45720">
            <a:spAutoFit/>
          </a:bodyPr>
          <a:lstStyle/>
          <a:p>
            <a:pPr algn="ctr"/>
            <a:r>
              <a:rPr 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sau khi</a:t>
            </a:r>
          </a:p>
        </p:txBody>
      </p:sp>
      <p:sp>
        <p:nvSpPr>
          <p:cNvPr id="12" name="Rectangle 11"/>
          <p:cNvSpPr/>
          <p:nvPr/>
        </p:nvSpPr>
        <p:spPr>
          <a:xfrm>
            <a:off x="4537527" y="4251865"/>
            <a:ext cx="463620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trước bữa ăn sáng</a:t>
            </a:r>
            <a:endPar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0367" y="5157192"/>
            <a:ext cx="3370218" cy="830997"/>
          </a:xfrm>
          <a:prstGeom prst="rect">
            <a:avLst/>
          </a:prstGeom>
          <a:noFill/>
        </p:spPr>
        <p:txBody>
          <a:bodyPr wrap="none" lIns="91440" tIns="45720" rIns="91440" bIns="45720">
            <a:spAutoFit/>
          </a:bodyPr>
          <a:lstStyle/>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after school:</a:t>
            </a:r>
            <a:endParaRPr lang="en-US" sz="48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3470585" y="5157192"/>
            <a:ext cx="3094116" cy="830997"/>
          </a:xfrm>
          <a:prstGeom prst="rect">
            <a:avLst/>
          </a:prstGeom>
          <a:noFill/>
        </p:spPr>
        <p:txBody>
          <a:bodyPr wrap="none" lIns="91440" tIns="45720" rIns="91440" bIns="45720">
            <a:spAutoFit/>
          </a:bodyPr>
          <a:lstStyle/>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sau giờ học</a:t>
            </a:r>
            <a:endParaRPr lang="en-US" sz="48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1387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5466" y="3356990"/>
            <a:ext cx="4189288" cy="830997"/>
          </a:xfrm>
          <a:prstGeom prst="rect">
            <a:avLst/>
          </a:prstGeom>
          <a:noFill/>
        </p:spPr>
        <p:txBody>
          <a:bodyPr wrap="none" lIns="91440" tIns="45720" rIns="91440" bIns="45720">
            <a:spAutoFit/>
          </a:bodyPr>
          <a:lstStyle/>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English for kids:</a:t>
            </a:r>
            <a:endParaRPr lang="en-US" sz="48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534" y="0"/>
            <a:ext cx="2847975" cy="2847975"/>
          </a:xfrm>
          <a:prstGeom prst="rect">
            <a:avLst/>
          </a:prstGeom>
        </p:spPr>
      </p:pic>
      <p:sp>
        <p:nvSpPr>
          <p:cNvPr id="15" name="Rectangle 14"/>
          <p:cNvSpPr/>
          <p:nvPr/>
        </p:nvSpPr>
        <p:spPr>
          <a:xfrm>
            <a:off x="4275745" y="3403157"/>
            <a:ext cx="3942105" cy="1569660"/>
          </a:xfrm>
          <a:prstGeom prst="rect">
            <a:avLst/>
          </a:prstGeom>
          <a:noFill/>
        </p:spPr>
        <p:txBody>
          <a:bodyPr wrap="none" lIns="91440" tIns="45720" rIns="91440" bIns="45720">
            <a:spAutoFit/>
          </a:bodyPr>
          <a:lstStyle/>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Tiếng Anh cho </a:t>
            </a:r>
          </a:p>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thiếu nhi</a:t>
            </a:r>
            <a:endParaRPr lang="en-US" sz="48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6" name="Rectangle 15"/>
          <p:cNvSpPr/>
          <p:nvPr/>
        </p:nvSpPr>
        <p:spPr>
          <a:xfrm>
            <a:off x="294022" y="5174129"/>
            <a:ext cx="3335978" cy="830997"/>
          </a:xfrm>
          <a:prstGeom prst="rect">
            <a:avLst/>
          </a:prstGeom>
          <a:noFill/>
        </p:spPr>
        <p:txBody>
          <a:bodyPr wrap="none" lIns="91440" tIns="45720" rIns="91440" bIns="45720">
            <a:spAutoFit/>
          </a:bodyPr>
          <a:lstStyle/>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Programme:</a:t>
            </a:r>
            <a:endParaRPr lang="en-US" sz="48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Rectangle 16"/>
          <p:cNvSpPr/>
          <p:nvPr/>
        </p:nvSpPr>
        <p:spPr>
          <a:xfrm>
            <a:off x="3584521" y="5191106"/>
            <a:ext cx="3567003" cy="830997"/>
          </a:xfrm>
          <a:prstGeom prst="rect">
            <a:avLst/>
          </a:prstGeom>
          <a:noFill/>
        </p:spPr>
        <p:txBody>
          <a:bodyPr wrap="none" lIns="91440" tIns="45720" rIns="91440" bIns="45720">
            <a:spAutoFit/>
          </a:bodyPr>
          <a:lstStyle/>
          <a:p>
            <a:pPr algn="ctr"/>
            <a:r>
              <a:rPr lang="en-US" sz="48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chương trình</a:t>
            </a:r>
            <a:endParaRPr lang="en-US" sz="48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299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77678" y="320304"/>
            <a:ext cx="8466321" cy="60631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lvl="0" fontAlgn="base">
              <a:spcBef>
                <a:spcPct val="0"/>
              </a:spcBef>
              <a:spcAft>
                <a:spcPct val="0"/>
              </a:spcAft>
            </a:pPr>
            <a:r>
              <a:rPr lang="en-US" sz="2400" b="1" smtClean="0">
                <a:solidFill>
                  <a:srgbClr val="D52631"/>
                </a:solidFill>
                <a:latin typeface="Futura Black Bold"/>
                <a:cs typeface="Arial" pitchFamily="34" charset="0"/>
              </a:rPr>
              <a:t> 				</a:t>
            </a:r>
            <a:r>
              <a:rPr kumimoji="0" lang="en-US" sz="2400" b="1" i="0" u="none" strike="noStrike" cap="none" normalizeH="0" baseline="0" smtClean="0">
                <a:ln>
                  <a:noFill/>
                </a:ln>
                <a:solidFill>
                  <a:srgbClr val="D52631"/>
                </a:solidFill>
                <a:effectLst/>
                <a:latin typeface="Cambria" pitchFamily="18" charset="0"/>
                <a:cs typeface="Arial" pitchFamily="34" charset="0"/>
              </a:rPr>
              <a:t>Hoa's Day</a:t>
            </a:r>
            <a:r>
              <a:rPr kumimoji="0" lang="en-US" sz="2800" b="0" i="0" u="none" strike="noStrike" cap="none" normalizeH="0" baseline="0" smtClean="0">
                <a:ln>
                  <a:noFill/>
                </a:ln>
                <a:solidFill>
                  <a:srgbClr val="333333"/>
                </a:solidFill>
                <a:effectLst/>
                <a:latin typeface="Cambria" pitchFamily="18" charset="0"/>
                <a:cs typeface="Arial" pitchFamily="34" charset="0"/>
              </a:rPr>
              <a:t/>
            </a:r>
            <a:br>
              <a:rPr kumimoji="0" lang="en-US" sz="2800" b="0" i="0" u="none" strike="noStrike" cap="none" normalizeH="0" baseline="0" smtClean="0">
                <a:ln>
                  <a:noFill/>
                </a:ln>
                <a:solidFill>
                  <a:srgbClr val="333333"/>
                </a:solidFill>
                <a:effectLst/>
                <a:latin typeface="Cambria" pitchFamily="18" charset="0"/>
                <a:cs typeface="Arial" pitchFamily="34" charset="0"/>
              </a:rPr>
            </a:br>
            <a:r>
              <a:rPr kumimoji="0" lang="en-US" sz="2800" b="0" i="0" u="none" strike="noStrike" cap="none" normalizeH="0" baseline="0" smtClean="0">
                <a:ln>
                  <a:noFill/>
                </a:ln>
                <a:solidFill>
                  <a:srgbClr val="333333"/>
                </a:solidFill>
                <a:effectLst/>
                <a:latin typeface="Cambria" pitchFamily="18" charset="0"/>
                <a:cs typeface="Arial" pitchFamily="34" charset="0"/>
              </a:rPr>
              <a:t>	</a:t>
            </a:r>
            <a:r>
              <a:rPr kumimoji="0" lang="en-US" sz="2400" b="0" i="0" u="none" strike="noStrike" cap="none" normalizeH="0" baseline="0" smtClean="0">
                <a:ln>
                  <a:noFill/>
                </a:ln>
                <a:solidFill>
                  <a:srgbClr val="333333"/>
                </a:solidFill>
                <a:effectLst/>
                <a:latin typeface="Cambria" pitchFamily="18" charset="0"/>
                <a:cs typeface="Arial" pitchFamily="34" charset="0"/>
              </a:rPr>
              <a:t> In the morning, Hoa gets up early. She usually goes jogging. After breakfast, she rides her bicycle to school. After school, she usually does her homework. Then she often plays badminton and sometimes cooks dinner. In the evening, she sometimes watches TV. She watches </a:t>
            </a:r>
            <a:r>
              <a:rPr kumimoji="0" lang="en-US" sz="2400" b="0" i="1" u="none" strike="noStrike" cap="none" normalizeH="0" baseline="0" smtClean="0">
                <a:ln>
                  <a:noFill/>
                </a:ln>
                <a:solidFill>
                  <a:srgbClr val="333333"/>
                </a:solidFill>
                <a:effectLst/>
                <a:latin typeface="Cambria" pitchFamily="18" charset="0"/>
                <a:cs typeface="Arial" pitchFamily="34" charset="0"/>
              </a:rPr>
              <a:t>English for Kids</a:t>
            </a:r>
            <a:r>
              <a:rPr kumimoji="0" lang="en-US" sz="2400" b="0" i="0" u="none" strike="noStrike" cap="none" normalizeH="0" baseline="0" smtClean="0">
                <a:ln>
                  <a:noFill/>
                </a:ln>
                <a:solidFill>
                  <a:srgbClr val="333333"/>
                </a:solidFill>
                <a:effectLst/>
                <a:latin typeface="Cambria" pitchFamily="18" charset="0"/>
                <a:cs typeface="Arial" pitchFamily="34" charset="0"/>
              </a:rPr>
              <a:t> once a week. She usually goes to bed early. She goes shopping twice </a:t>
            </a:r>
            <a:r>
              <a:rPr kumimoji="0" lang="en-US" sz="2400" b="0" i="0" u="none" strike="noStrike" cap="none" normalizeH="0" baseline="0" smtClean="0">
                <a:ln>
                  <a:noFill/>
                </a:ln>
                <a:solidFill>
                  <a:srgbClr val="333333"/>
                </a:solidFill>
                <a:effectLst/>
                <a:latin typeface="Cambria" pitchFamily="18" charset="0"/>
                <a:cs typeface="Arial" pitchFamily="34" charset="0"/>
              </a:rPr>
              <a:t>a</a:t>
            </a:r>
          </a:p>
          <a:p>
            <a:pPr lvl="0" fontAlgn="base">
              <a:spcBef>
                <a:spcPct val="0"/>
              </a:spcBef>
              <a:spcAft>
                <a:spcPct val="0"/>
              </a:spcAft>
            </a:pPr>
            <a:r>
              <a:rPr lang="en-US" sz="2400" smtClean="0">
                <a:solidFill>
                  <a:srgbClr val="333333"/>
                </a:solidFill>
                <a:latin typeface="Cambria" pitchFamily="18" charset="0"/>
                <a:cs typeface="Arial" pitchFamily="34" charset="0"/>
              </a:rPr>
              <a:t>week </a:t>
            </a:r>
            <a:r>
              <a:rPr kumimoji="0" lang="en-US" sz="2400" b="0" i="0" u="none" strike="noStrike" cap="none" normalizeH="0" baseline="0" smtClean="0">
                <a:ln>
                  <a:noFill/>
                </a:ln>
                <a:solidFill>
                  <a:srgbClr val="333333"/>
                </a:solidFill>
                <a:effectLst/>
                <a:latin typeface="Cambria" pitchFamily="18" charset="0"/>
                <a:cs typeface="Arial" pitchFamily="34" charset="0"/>
              </a:rPr>
              <a:t>.</a:t>
            </a:r>
            <a:r>
              <a:rPr kumimoji="0" lang="en-US" sz="2800" b="0" i="0" u="none" strike="noStrike" cap="none" normalizeH="0" baseline="0" smtClean="0">
                <a:ln>
                  <a:noFill/>
                </a:ln>
                <a:solidFill>
                  <a:srgbClr val="333333"/>
                </a:solidFill>
                <a:effectLst/>
                <a:latin typeface="Cambria" pitchFamily="18" charset="0"/>
                <a:cs typeface="Arial" pitchFamily="34" charset="0"/>
              </a:rPr>
              <a:t/>
            </a:r>
            <a:br>
              <a:rPr kumimoji="0" lang="en-US" sz="2800" b="0" i="0" u="none" strike="noStrike" cap="none" normalizeH="0" baseline="0" smtClean="0">
                <a:ln>
                  <a:noFill/>
                </a:ln>
                <a:solidFill>
                  <a:srgbClr val="333333"/>
                </a:solidFill>
                <a:effectLst/>
                <a:latin typeface="Cambria" pitchFamily="18" charset="0"/>
                <a:cs typeface="Arial" pitchFamily="34" charset="0"/>
              </a:rPr>
            </a:br>
            <a:r>
              <a:rPr lang="en-US" sz="600">
                <a:solidFill>
                  <a:srgbClr val="333333"/>
                </a:solidFill>
                <a:latin typeface="Cambria" pitchFamily="18" charset="0"/>
                <a:cs typeface="Arial" pitchFamily="34" charset="0"/>
              </a:rPr>
              <a:t>Ơ</a:t>
            </a:r>
            <a:endParaRPr kumimoji="0" lang="en-US" sz="2800" b="0" i="0" u="none" strike="noStrike" cap="none" normalizeH="0" baseline="0" smtClean="0">
              <a:ln>
                <a:noFill/>
              </a:ln>
              <a:solidFill>
                <a:srgbClr val="333333"/>
              </a:solidFill>
              <a:effectLst/>
              <a:latin typeface="Cambria" pitchFamily="18" charset="0"/>
              <a:cs typeface="Arial" pitchFamily="34" charset="0"/>
            </a:endParaRPr>
          </a:p>
          <a:p>
            <a:pPr lvl="0" fontAlgn="base">
              <a:spcBef>
                <a:spcPct val="0"/>
              </a:spcBef>
              <a:spcAft>
                <a:spcPct val="0"/>
              </a:spcAft>
            </a:pPr>
            <a:r>
              <a:rPr kumimoji="0" lang="en-US" sz="2400" b="1" i="0" u="none" strike="noStrike" cap="none" normalizeH="0" baseline="0" smtClean="0">
                <a:ln>
                  <a:noFill/>
                </a:ln>
                <a:solidFill>
                  <a:srgbClr val="333333"/>
                </a:solidFill>
                <a:effectLst/>
                <a:latin typeface="Cambria" pitchFamily="18" charset="0"/>
                <a:cs typeface="Arial" pitchFamily="34" charset="0"/>
              </a:rPr>
              <a:t>1.</a:t>
            </a:r>
            <a:r>
              <a:rPr kumimoji="0" lang="en-US" sz="2400" b="0" i="0" u="none" strike="noStrike" cap="none" normalizeH="0" baseline="0" smtClean="0">
                <a:ln>
                  <a:noFill/>
                </a:ln>
                <a:solidFill>
                  <a:srgbClr val="333333"/>
                </a:solidFill>
                <a:effectLst/>
                <a:latin typeface="Cambria" pitchFamily="18" charset="0"/>
                <a:cs typeface="Arial" pitchFamily="34" charset="0"/>
              </a:rPr>
              <a:t>What does Hoa do in the morning?</a:t>
            </a: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smtClean="0">
                <a:ln>
                  <a:noFill/>
                </a:ln>
                <a:solidFill>
                  <a:srgbClr val="333333"/>
                </a:solidFill>
                <a:effectLst/>
                <a:latin typeface="Cambria" pitchFamily="18" charset="0"/>
                <a:cs typeface="Arial" pitchFamily="34" charset="0"/>
              </a:rPr>
              <a:t>.........................................................................................................</a:t>
            </a: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smtClean="0">
                <a:ln>
                  <a:noFill/>
                </a:ln>
                <a:solidFill>
                  <a:srgbClr val="333333"/>
                </a:solidFill>
                <a:effectLst/>
                <a:latin typeface="Cambria" pitchFamily="18" charset="0"/>
                <a:cs typeface="Arial" pitchFamily="34" charset="0"/>
              </a:rPr>
              <a:t>2.</a:t>
            </a:r>
            <a:r>
              <a:rPr kumimoji="0" lang="en-US" sz="2400" b="0" i="0" u="none" strike="noStrike" cap="none" normalizeH="0" baseline="0" smtClean="0">
                <a:ln>
                  <a:noFill/>
                </a:ln>
                <a:solidFill>
                  <a:srgbClr val="333333"/>
                </a:solidFill>
                <a:effectLst/>
                <a:latin typeface="Cambria" pitchFamily="18" charset="0"/>
                <a:cs typeface="Arial" pitchFamily="34" charset="0"/>
              </a:rPr>
              <a:t>What does she do after school?</a:t>
            </a: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smtClean="0">
                <a:ln>
                  <a:noFill/>
                </a:ln>
                <a:solidFill>
                  <a:srgbClr val="333333"/>
                </a:solidFill>
                <a:effectLst/>
                <a:latin typeface="Cambria" pitchFamily="18" charset="0"/>
                <a:cs typeface="Arial" pitchFamily="34" charset="0"/>
              </a:rPr>
              <a:t>.........................................................................................................</a:t>
            </a: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smtClean="0">
                <a:ln>
                  <a:noFill/>
                </a:ln>
                <a:solidFill>
                  <a:srgbClr val="333333"/>
                </a:solidFill>
                <a:effectLst/>
                <a:latin typeface="Cambria" pitchFamily="18" charset="0"/>
                <a:cs typeface="Arial" pitchFamily="34" charset="0"/>
              </a:rPr>
              <a:t>3.</a:t>
            </a:r>
            <a:r>
              <a:rPr kumimoji="0" lang="en-US" sz="2400" b="0" i="0" u="none" strike="noStrike" cap="none" normalizeH="0" baseline="0" smtClean="0">
                <a:ln>
                  <a:noFill/>
                </a:ln>
                <a:solidFill>
                  <a:srgbClr val="333333"/>
                </a:solidFill>
                <a:effectLst/>
                <a:latin typeface="Cambria" pitchFamily="18" charset="0"/>
                <a:cs typeface="Arial" pitchFamily="34" charset="0"/>
              </a:rPr>
              <a:t>What TV programme does she watch once a week?</a:t>
            </a:r>
          </a:p>
          <a:p>
            <a:pPr marL="0" marR="0" lvl="0" indent="0" algn="l" defTabSz="914400" rtl="0" eaLnBrk="0" fontAlgn="base" latinLnBrk="0" hangingPunct="0">
              <a:spcBef>
                <a:spcPct val="0"/>
              </a:spcBef>
              <a:spcAft>
                <a:spcPct val="0"/>
              </a:spcAft>
              <a:buClrTx/>
              <a:buSzTx/>
              <a:buFontTx/>
              <a:buNone/>
              <a:tabLst/>
            </a:pPr>
            <a:r>
              <a:rPr lang="en-US" sz="2400" smtClean="0">
                <a:solidFill>
                  <a:srgbClr val="333333"/>
                </a:solidFill>
                <a:latin typeface="Cambria" pitchFamily="18" charset="0"/>
                <a:cs typeface="Arial" pitchFamily="34" charset="0"/>
              </a:rPr>
              <a:t>..............................................................................................................</a:t>
            </a:r>
            <a:endParaRPr kumimoji="0" lang="en-US" sz="2400" b="0" i="0" u="none" strike="noStrike" cap="none" normalizeH="0" baseline="0" smtClean="0">
              <a:ln>
                <a:noFill/>
              </a:ln>
              <a:solidFill>
                <a:srgbClr val="333333"/>
              </a:solidFill>
              <a:effectLst/>
              <a:latin typeface="Cambria"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2400" b="1" i="0" u="none" strike="noStrike" cap="none" normalizeH="0" baseline="0" smtClean="0">
                <a:ln>
                  <a:noFill/>
                </a:ln>
                <a:solidFill>
                  <a:srgbClr val="333333"/>
                </a:solidFill>
                <a:effectLst/>
                <a:latin typeface="Cambria" pitchFamily="18" charset="0"/>
                <a:cs typeface="Arial" pitchFamily="34" charset="0"/>
              </a:rPr>
              <a:t>4.</a:t>
            </a:r>
            <a:r>
              <a:rPr kumimoji="0" lang="en-US" sz="2400" b="0" i="0" u="none" strike="noStrike" cap="none" normalizeH="0" baseline="0" smtClean="0">
                <a:ln>
                  <a:noFill/>
                </a:ln>
                <a:solidFill>
                  <a:srgbClr val="333333"/>
                </a:solidFill>
                <a:effectLst/>
                <a:latin typeface="Cambria" pitchFamily="18" charset="0"/>
                <a:cs typeface="Arial" pitchFamily="34" charset="0"/>
              </a:rPr>
              <a:t>How often does she go shopping?</a:t>
            </a:r>
          </a:p>
          <a:p>
            <a:pPr marL="0" marR="0" lvl="0" indent="0" algn="l" defTabSz="914400" rtl="0" eaLnBrk="0" fontAlgn="base" latinLnBrk="0" hangingPunct="0">
              <a:spcBef>
                <a:spcPct val="0"/>
              </a:spcBef>
              <a:spcAft>
                <a:spcPct val="0"/>
              </a:spcAft>
              <a:buClrTx/>
              <a:buSzTx/>
              <a:buFontTx/>
              <a:buNone/>
              <a:tabLst/>
            </a:pPr>
            <a:r>
              <a:rPr lang="en-US" sz="2400" smtClean="0">
                <a:solidFill>
                  <a:srgbClr val="333333"/>
                </a:solidFill>
                <a:latin typeface="Cambria" pitchFamily="18" charset="0"/>
                <a:cs typeface="Arial" pitchFamily="34" charset="0"/>
              </a:rPr>
              <a:t>...............................................................................................................</a:t>
            </a:r>
            <a:endParaRPr kumimoji="0" lang="en-US" sz="37200" b="0" i="0" u="none" strike="noStrike" cap="none" normalizeH="0" baseline="0" smtClean="0">
              <a:ln>
                <a:noFill/>
              </a:ln>
              <a:solidFill>
                <a:srgbClr val="333333"/>
              </a:solidFill>
              <a:effectLst/>
              <a:latin typeface="Cambria" pitchFamily="18" charset="0"/>
              <a:cs typeface="Arial" pitchFamily="34" charset="0"/>
            </a:endParaRPr>
          </a:p>
        </p:txBody>
      </p:sp>
      <p:sp>
        <p:nvSpPr>
          <p:cNvPr id="8" name="Rectangle 7"/>
          <p:cNvSpPr/>
          <p:nvPr/>
        </p:nvSpPr>
        <p:spPr>
          <a:xfrm>
            <a:off x="771452" y="3672488"/>
            <a:ext cx="7848872" cy="461665"/>
          </a:xfrm>
          <a:prstGeom prst="rect">
            <a:avLst/>
          </a:prstGeom>
        </p:spPr>
        <p:txBody>
          <a:bodyPr wrap="square">
            <a:spAutoFit/>
          </a:bodyPr>
          <a:lstStyle/>
          <a:p>
            <a:r>
              <a:rPr kumimoji="0" lang="en-US" sz="2400" b="0" i="0" u="none" strike="noStrike" cap="none" normalizeH="0" baseline="0" smtClean="0">
                <a:ln>
                  <a:noFill/>
                </a:ln>
                <a:solidFill>
                  <a:srgbClr val="FF0000"/>
                </a:solidFill>
                <a:effectLst/>
                <a:latin typeface="Cambria" pitchFamily="18" charset="0"/>
                <a:cs typeface="Arial" pitchFamily="34" charset="0"/>
              </a:rPr>
              <a:t>In the morning, Hoa gets up early. She usually goes jogging. </a:t>
            </a:r>
            <a:endParaRPr lang="en-US" sz="2400">
              <a:solidFill>
                <a:srgbClr val="FF0000"/>
              </a:solidFill>
            </a:endParaRPr>
          </a:p>
        </p:txBody>
      </p:sp>
      <p:sp>
        <p:nvSpPr>
          <p:cNvPr id="7" name="Rectangle 6"/>
          <p:cNvSpPr/>
          <p:nvPr/>
        </p:nvSpPr>
        <p:spPr>
          <a:xfrm>
            <a:off x="854495" y="4430308"/>
            <a:ext cx="7416824" cy="461665"/>
          </a:xfrm>
          <a:prstGeom prst="rect">
            <a:avLst/>
          </a:prstGeom>
        </p:spPr>
        <p:txBody>
          <a:bodyPr wrap="square">
            <a:spAutoFit/>
          </a:bodyPr>
          <a:lstStyle/>
          <a:p>
            <a:r>
              <a:rPr kumimoji="0" lang="en-US" sz="2400" b="0" i="0" u="none" strike="noStrike" cap="none" normalizeH="0" baseline="0" smtClean="0">
                <a:ln>
                  <a:noFill/>
                </a:ln>
                <a:solidFill>
                  <a:srgbClr val="FF0000"/>
                </a:solidFill>
                <a:effectLst/>
                <a:latin typeface="Cambria" pitchFamily="18" charset="0"/>
                <a:cs typeface="Arial" pitchFamily="34" charset="0"/>
              </a:rPr>
              <a:t>After school, she usually does her homework. </a:t>
            </a:r>
            <a:endParaRPr lang="en-US" sz="2400">
              <a:solidFill>
                <a:srgbClr val="FF0000"/>
              </a:solidFill>
            </a:endParaRPr>
          </a:p>
        </p:txBody>
      </p:sp>
      <p:sp>
        <p:nvSpPr>
          <p:cNvPr id="9" name="Rectangle 8"/>
          <p:cNvSpPr/>
          <p:nvPr/>
        </p:nvSpPr>
        <p:spPr>
          <a:xfrm>
            <a:off x="1317246" y="5143736"/>
            <a:ext cx="5664243" cy="461665"/>
          </a:xfrm>
          <a:prstGeom prst="rect">
            <a:avLst/>
          </a:prstGeom>
        </p:spPr>
        <p:txBody>
          <a:bodyPr wrap="none">
            <a:spAutoFit/>
          </a:bodyPr>
          <a:lstStyle/>
          <a:p>
            <a:r>
              <a:rPr kumimoji="0" lang="en-US" sz="2400" b="0" i="0" u="none" strike="noStrike" cap="none" normalizeH="0" baseline="0" smtClean="0">
                <a:ln>
                  <a:noFill/>
                </a:ln>
                <a:solidFill>
                  <a:srgbClr val="FF0000"/>
                </a:solidFill>
                <a:effectLst/>
                <a:latin typeface="Cambria" pitchFamily="18" charset="0"/>
                <a:cs typeface="Arial" pitchFamily="34" charset="0"/>
              </a:rPr>
              <a:t>She watches </a:t>
            </a:r>
            <a:r>
              <a:rPr kumimoji="0" lang="en-US" sz="2400" b="0" i="1" u="none" strike="noStrike" cap="none" normalizeH="0" baseline="0" smtClean="0">
                <a:ln>
                  <a:noFill/>
                </a:ln>
                <a:solidFill>
                  <a:srgbClr val="FF0000"/>
                </a:solidFill>
                <a:effectLst/>
                <a:latin typeface="Cambria" pitchFamily="18" charset="0"/>
                <a:cs typeface="Arial" pitchFamily="34" charset="0"/>
              </a:rPr>
              <a:t>English for Kids</a:t>
            </a:r>
            <a:r>
              <a:rPr kumimoji="0" lang="en-US" sz="2400" b="0" i="0" u="none" strike="noStrike" cap="none" normalizeH="0" baseline="0" smtClean="0">
                <a:ln>
                  <a:noFill/>
                </a:ln>
                <a:solidFill>
                  <a:srgbClr val="FF0000"/>
                </a:solidFill>
                <a:effectLst/>
                <a:latin typeface="Cambria" pitchFamily="18" charset="0"/>
                <a:cs typeface="Arial" pitchFamily="34" charset="0"/>
              </a:rPr>
              <a:t> once a week. </a:t>
            </a:r>
            <a:endParaRPr lang="en-US" sz="2400">
              <a:solidFill>
                <a:srgbClr val="FF0000"/>
              </a:solidFill>
            </a:endParaRPr>
          </a:p>
        </p:txBody>
      </p:sp>
      <p:sp>
        <p:nvSpPr>
          <p:cNvPr id="10" name="Rectangle 9"/>
          <p:cNvSpPr/>
          <p:nvPr/>
        </p:nvSpPr>
        <p:spPr>
          <a:xfrm>
            <a:off x="1317246" y="5892384"/>
            <a:ext cx="4438331" cy="461665"/>
          </a:xfrm>
          <a:prstGeom prst="rect">
            <a:avLst/>
          </a:prstGeom>
        </p:spPr>
        <p:txBody>
          <a:bodyPr wrap="none">
            <a:spAutoFit/>
          </a:bodyPr>
          <a:lstStyle/>
          <a:p>
            <a:pPr lvl="0" fontAlgn="base">
              <a:spcBef>
                <a:spcPct val="0"/>
              </a:spcBef>
              <a:spcAft>
                <a:spcPct val="0"/>
              </a:spcAft>
            </a:pPr>
            <a:r>
              <a:rPr kumimoji="0" lang="en-US" sz="2400" b="0" i="0" u="none" strike="noStrike" cap="none" normalizeH="0" baseline="0" smtClean="0">
                <a:ln>
                  <a:noFill/>
                </a:ln>
                <a:solidFill>
                  <a:srgbClr val="FF0000"/>
                </a:solidFill>
                <a:effectLst/>
                <a:latin typeface="Cambria" pitchFamily="18" charset="0"/>
                <a:cs typeface="Arial" pitchFamily="34" charset="0"/>
              </a:rPr>
              <a:t>She goes shopping twice a week.</a:t>
            </a:r>
          </a:p>
        </p:txBody>
      </p:sp>
      <p:sp>
        <p:nvSpPr>
          <p:cNvPr id="14" name="Rectangle 13"/>
          <p:cNvSpPr/>
          <p:nvPr/>
        </p:nvSpPr>
        <p:spPr>
          <a:xfrm>
            <a:off x="352479" y="768330"/>
            <a:ext cx="357787" cy="2677656"/>
          </a:xfrm>
          <a:prstGeom prst="rect">
            <a:avLst/>
          </a:prstGeom>
        </p:spPr>
        <p:txBody>
          <a:bodyPr wrap="square">
            <a:spAutoFit/>
          </a:bodyPr>
          <a:lstStyle/>
          <a:p>
            <a:r>
              <a:rPr lang="en-US" sz="2400" b="1" smtClean="0">
                <a:solidFill>
                  <a:srgbClr val="FF0000"/>
                </a:solidFill>
              </a:rPr>
              <a:t>1</a:t>
            </a:r>
          </a:p>
          <a:p>
            <a:r>
              <a:rPr lang="en-US" sz="2400" b="1" smtClean="0">
                <a:solidFill>
                  <a:srgbClr val="FF0000"/>
                </a:solidFill>
              </a:rPr>
              <a:t>2</a:t>
            </a:r>
          </a:p>
          <a:p>
            <a:r>
              <a:rPr lang="en-US" sz="2400" b="1" smtClean="0">
                <a:solidFill>
                  <a:srgbClr val="FF0000"/>
                </a:solidFill>
              </a:rPr>
              <a:t>3</a:t>
            </a:r>
          </a:p>
          <a:p>
            <a:r>
              <a:rPr lang="en-US" sz="2400" b="1" smtClean="0">
                <a:solidFill>
                  <a:srgbClr val="FF0000"/>
                </a:solidFill>
              </a:rPr>
              <a:t>4</a:t>
            </a:r>
          </a:p>
          <a:p>
            <a:r>
              <a:rPr lang="en-US" sz="2400" b="1" smtClean="0">
                <a:solidFill>
                  <a:srgbClr val="FF0000"/>
                </a:solidFill>
              </a:rPr>
              <a:t>5</a:t>
            </a:r>
          </a:p>
          <a:p>
            <a:r>
              <a:rPr lang="en-US" sz="2400" b="1" smtClean="0">
                <a:solidFill>
                  <a:srgbClr val="FF0000"/>
                </a:solidFill>
              </a:rPr>
              <a:t>6</a:t>
            </a:r>
          </a:p>
          <a:p>
            <a:r>
              <a:rPr lang="en-US" sz="2400" b="1">
                <a:solidFill>
                  <a:srgbClr val="FF0000"/>
                </a:solidFill>
              </a:rPr>
              <a:t>7</a:t>
            </a:r>
            <a:endParaRPr lang="en-US" sz="2400" b="1" smtClean="0">
              <a:solidFill>
                <a:srgbClr val="FF0000"/>
              </a:solidFill>
            </a:endParaRPr>
          </a:p>
        </p:txBody>
      </p:sp>
      <p:sp>
        <p:nvSpPr>
          <p:cNvPr id="11" name="Rounded Rectangle 10"/>
          <p:cNvSpPr/>
          <p:nvPr/>
        </p:nvSpPr>
        <p:spPr>
          <a:xfrm>
            <a:off x="554631" y="3474507"/>
            <a:ext cx="8169549" cy="32926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US" sz="3200" smtClean="0"/>
              <a:t>1. What does she do in the evening?</a:t>
            </a:r>
          </a:p>
          <a:p>
            <a:pPr algn="ctr">
              <a:lnSpc>
                <a:spcPct val="150000"/>
              </a:lnSpc>
            </a:pPr>
            <a:r>
              <a:rPr lang="en-US" sz="3200" smtClean="0"/>
              <a:t>.........................................................................</a:t>
            </a:r>
          </a:p>
          <a:p>
            <a:pPr algn="ctr">
              <a:lnSpc>
                <a:spcPct val="150000"/>
              </a:lnSpc>
            </a:pPr>
            <a:r>
              <a:rPr lang="en-US" sz="3200" smtClean="0"/>
              <a:t>2.  What does she do after breakfast?</a:t>
            </a:r>
          </a:p>
          <a:p>
            <a:pPr algn="ctr">
              <a:lnSpc>
                <a:spcPct val="150000"/>
              </a:lnSpc>
            </a:pPr>
            <a:r>
              <a:rPr lang="en-US" sz="3200" smtClean="0"/>
              <a:t>.........................................................................</a:t>
            </a:r>
            <a:endParaRPr lang="en-US" sz="3200"/>
          </a:p>
        </p:txBody>
      </p:sp>
      <p:sp>
        <p:nvSpPr>
          <p:cNvPr id="13" name="Rectangle 12"/>
          <p:cNvSpPr/>
          <p:nvPr/>
        </p:nvSpPr>
        <p:spPr>
          <a:xfrm>
            <a:off x="854495" y="4404730"/>
            <a:ext cx="7582910" cy="584775"/>
          </a:xfrm>
          <a:prstGeom prst="rect">
            <a:avLst/>
          </a:prstGeom>
        </p:spPr>
        <p:txBody>
          <a:bodyPr wrap="none">
            <a:spAutoFit/>
          </a:bodyPr>
          <a:lstStyle/>
          <a:p>
            <a:pPr lvl="0" fontAlgn="base">
              <a:spcBef>
                <a:spcPct val="0"/>
              </a:spcBef>
              <a:spcAft>
                <a:spcPct val="0"/>
              </a:spcAft>
            </a:pPr>
            <a:r>
              <a:rPr lang="en-US" sz="3200" smtClean="0">
                <a:solidFill>
                  <a:srgbClr val="FF0000"/>
                </a:solidFill>
                <a:latin typeface="Cambria" pitchFamily="18" charset="0"/>
                <a:cs typeface="Arial" pitchFamily="34" charset="0"/>
              </a:rPr>
              <a:t>In the evening, she sometimes watches TV</a:t>
            </a:r>
            <a:r>
              <a:rPr kumimoji="0" lang="en-US" sz="3200" b="0" i="0" u="none" strike="noStrike" cap="none" normalizeH="0" baseline="0" smtClean="0">
                <a:ln>
                  <a:noFill/>
                </a:ln>
                <a:solidFill>
                  <a:srgbClr val="FF0000"/>
                </a:solidFill>
                <a:effectLst/>
                <a:latin typeface="Cambria" pitchFamily="18" charset="0"/>
                <a:cs typeface="Arial" pitchFamily="34" charset="0"/>
              </a:rPr>
              <a:t>.</a:t>
            </a:r>
          </a:p>
        </p:txBody>
      </p:sp>
      <p:sp>
        <p:nvSpPr>
          <p:cNvPr id="12" name="Rectangle 11"/>
          <p:cNvSpPr/>
          <p:nvPr/>
        </p:nvSpPr>
        <p:spPr>
          <a:xfrm>
            <a:off x="561938" y="5881857"/>
            <a:ext cx="8486022" cy="584775"/>
          </a:xfrm>
          <a:prstGeom prst="rect">
            <a:avLst/>
          </a:prstGeom>
        </p:spPr>
        <p:txBody>
          <a:bodyPr wrap="square">
            <a:spAutoFit/>
          </a:bodyPr>
          <a:lstStyle/>
          <a:p>
            <a:r>
              <a:rPr kumimoji="0" lang="en-US" sz="3200" b="0" i="0" u="none" strike="noStrike" cap="none" normalizeH="0" baseline="0" smtClean="0">
                <a:ln>
                  <a:noFill/>
                </a:ln>
                <a:solidFill>
                  <a:srgbClr val="FF0000"/>
                </a:solidFill>
                <a:effectLst/>
                <a:latin typeface="Cambria" pitchFamily="18" charset="0"/>
                <a:cs typeface="Arial" pitchFamily="34" charset="0"/>
              </a:rPr>
              <a:t>After breakfast, she rides her bicycle to school. </a:t>
            </a:r>
            <a:endParaRPr lang="en-US" sz="3200">
              <a:solidFill>
                <a:srgbClr val="FF0000"/>
              </a:solidFill>
            </a:endParaRPr>
          </a:p>
        </p:txBody>
      </p:sp>
      <p:sp>
        <p:nvSpPr>
          <p:cNvPr id="17" name="Rectangle 16"/>
          <p:cNvSpPr/>
          <p:nvPr/>
        </p:nvSpPr>
        <p:spPr>
          <a:xfrm>
            <a:off x="683861" y="6330"/>
            <a:ext cx="3418821" cy="769441"/>
          </a:xfrm>
          <a:prstGeom prst="rect">
            <a:avLst/>
          </a:prstGeom>
          <a:noFill/>
        </p:spPr>
        <p:txBody>
          <a:bodyPr wrap="none" lIns="91440" tIns="45720" rIns="91440" bIns="45720">
            <a:spAutoFit/>
          </a:bodyPr>
          <a:lstStyle/>
          <a:p>
            <a:pPr algn="ctr"/>
            <a:r>
              <a:rPr lang="en-US" sz="4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Exercise </a:t>
            </a:r>
            <a:r>
              <a:rPr lang="en-US" sz="4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4/17 </a:t>
            </a:r>
            <a:endParaRPr lang="en-US" sz="44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3996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4" grpId="0"/>
      <p:bldP spid="11" grpId="0" animBg="1"/>
      <p:bldP spid="13"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367</Words>
  <Application>Microsoft Office PowerPoint</Application>
  <PresentationFormat>On-screen Show (4:3)</PresentationFormat>
  <Paragraphs>100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26</cp:revision>
  <dcterms:created xsi:type="dcterms:W3CDTF">2021-07-13T07:40:05Z</dcterms:created>
  <dcterms:modified xsi:type="dcterms:W3CDTF">2021-07-14T03:02:53Z</dcterms:modified>
</cp:coreProperties>
</file>